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9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C793-4DED-4AAC-B108-84C40571DA00}" type="datetimeFigureOut">
              <a:rPr lang="en-US" smtClean="0"/>
              <a:t>3/2/2008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550D-BC43-4CB5-9016-0A075FB72C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306" y="4071942"/>
            <a:ext cx="4972040" cy="2214578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solidFill>
                  <a:schemeClr val="tx1"/>
                </a:solidFill>
                <a:cs typeface="B Jadid" pitchFamily="2" charset="-78"/>
              </a:rPr>
              <a:t>هفته بهداشت محيط</a:t>
            </a:r>
          </a:p>
          <a:p>
            <a:pPr rtl="1"/>
            <a:endParaRPr lang="fa-IR" b="1" dirty="0" smtClean="0">
              <a:solidFill>
                <a:schemeClr val="tx1"/>
              </a:solidFill>
              <a:cs typeface="B Jadid" pitchFamily="2" charset="-78"/>
            </a:endParaRPr>
          </a:p>
          <a:p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11 الي 23 اسفند 86</a:t>
            </a:r>
          </a:p>
          <a:p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مركز بهداشت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5" name="Picture 4" descr="972812e86e6941b0de8ed16a5d862264.jpg"/>
          <p:cNvPicPr>
            <a:picLocks noChangeAspect="1"/>
          </p:cNvPicPr>
          <p:nvPr/>
        </p:nvPicPr>
        <p:blipFill>
          <a:blip r:embed="rId2">
            <a:grayscl/>
            <a:lum bright="30000"/>
          </a:blip>
          <a:stretch>
            <a:fillRect/>
          </a:stretch>
        </p:blipFill>
        <p:spPr>
          <a:xfrm rot="1600291">
            <a:off x="6157482" y="1171518"/>
            <a:ext cx="2076277" cy="150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08047d6e918317636f467635f0b868a8.jpg"/>
          <p:cNvPicPr>
            <a:picLocks noChangeAspect="1"/>
          </p:cNvPicPr>
          <p:nvPr/>
        </p:nvPicPr>
        <p:blipFill>
          <a:blip r:embed="rId3">
            <a:grayscl/>
            <a:lum bright="20000"/>
          </a:blip>
          <a:stretch>
            <a:fillRect/>
          </a:stretch>
        </p:blipFill>
        <p:spPr>
          <a:xfrm rot="20988597">
            <a:off x="4373849" y="505879"/>
            <a:ext cx="1928826" cy="277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0,,1733187_1,00.jpg"/>
          <p:cNvPicPr>
            <a:picLocks noChangeAspect="1"/>
          </p:cNvPicPr>
          <p:nvPr/>
        </p:nvPicPr>
        <p:blipFill>
          <a:blip r:embed="rId4">
            <a:grayscl/>
            <a:lum bright="40000"/>
          </a:blip>
          <a:stretch>
            <a:fillRect/>
          </a:stretch>
        </p:blipFill>
        <p:spPr>
          <a:xfrm rot="19798814">
            <a:off x="2009155" y="1254838"/>
            <a:ext cx="2414805" cy="203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70876-1077(2).jpg"/>
          <p:cNvPicPr>
            <a:picLocks noChangeAspect="1"/>
          </p:cNvPicPr>
          <p:nvPr/>
        </p:nvPicPr>
        <p:blipFill>
          <a:blip r:embed="rId5">
            <a:grayscl/>
            <a:lum bright="10000"/>
          </a:blip>
          <a:stretch>
            <a:fillRect/>
          </a:stretch>
        </p:blipFill>
        <p:spPr>
          <a:xfrm rot="17462439">
            <a:off x="427521" y="3307453"/>
            <a:ext cx="2998272" cy="251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ehdash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66"/>
            <a:ext cx="109345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6972320" cy="1143000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اثرات آلودگي صوتي در محيط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Koodak" pitchFamily="2" charset="-78"/>
              </a:rPr>
              <a:t> كاهش شنوايي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fa-IR" sz="2800" dirty="0" smtClean="0">
                <a:cs typeface="B Koodak" pitchFamily="2" charset="-78"/>
              </a:rPr>
              <a:t> </a:t>
            </a:r>
            <a:r>
              <a:rPr lang="ar-SA" sz="2800" dirty="0" smtClean="0">
                <a:cs typeface="B Koodak" pitchFamily="2" charset="-78"/>
              </a:rPr>
              <a:t>سردرد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fa-IR" sz="2800" dirty="0" smtClean="0">
                <a:cs typeface="B Koodak" pitchFamily="2" charset="-78"/>
              </a:rPr>
              <a:t> </a:t>
            </a:r>
            <a:r>
              <a:rPr lang="ar-SA" sz="2800" dirty="0" smtClean="0">
                <a:cs typeface="B Koodak" pitchFamily="2" charset="-78"/>
              </a:rPr>
              <a:t>فشار </a:t>
            </a:r>
            <a:r>
              <a:rPr lang="ar-SA" sz="2800" dirty="0">
                <a:cs typeface="B Koodak" pitchFamily="2" charset="-78"/>
              </a:rPr>
              <a:t>خون بالا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fa-IR" sz="2800" dirty="0" smtClean="0">
                <a:cs typeface="B Koodak" pitchFamily="2" charset="-78"/>
              </a:rPr>
              <a:t> </a:t>
            </a:r>
            <a:r>
              <a:rPr lang="ar-SA" sz="2800" dirty="0" smtClean="0">
                <a:cs typeface="B Koodak" pitchFamily="2" charset="-78"/>
              </a:rPr>
              <a:t>خستگی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en-US" sz="2800" dirty="0" smtClean="0">
                <a:cs typeface="B Koodak" pitchFamily="2" charset="-78"/>
              </a:rPr>
              <a:t> </a:t>
            </a:r>
            <a:r>
              <a:rPr lang="fa-IR" sz="2800" dirty="0" smtClean="0">
                <a:cs typeface="B Koodak" pitchFamily="2" charset="-78"/>
              </a:rPr>
              <a:t> </a:t>
            </a:r>
            <a:r>
              <a:rPr lang="ar-SA" sz="2800" dirty="0" smtClean="0">
                <a:cs typeface="B Koodak" pitchFamily="2" charset="-78"/>
              </a:rPr>
              <a:t>تحریک </a:t>
            </a:r>
            <a:r>
              <a:rPr lang="ar-SA" sz="2800" dirty="0">
                <a:cs typeface="B Koodak" pitchFamily="2" charset="-78"/>
              </a:rPr>
              <a:t>پذیری و زودرنجی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en-US" sz="2800" dirty="0" smtClean="0">
                <a:cs typeface="B Koodak" pitchFamily="2" charset="-78"/>
              </a:rPr>
              <a:t> </a:t>
            </a:r>
            <a:r>
              <a:rPr lang="ar-SA" sz="2800" dirty="0">
                <a:cs typeface="B Koodak" pitchFamily="2" charset="-78"/>
              </a:rPr>
              <a:t>سوء هاضمه</a:t>
            </a:r>
            <a:endParaRPr lang="en-US" sz="2800" dirty="0" smtClean="0">
              <a:cs typeface="B Koodak" pitchFamily="2" charset="-78"/>
            </a:endParaRPr>
          </a:p>
          <a:p>
            <a:pPr algn="r" rtl="1"/>
            <a:r>
              <a:rPr lang="en-US" sz="2800" dirty="0" smtClean="0">
                <a:cs typeface="B Koodak" pitchFamily="2" charset="-78"/>
              </a:rPr>
              <a:t> </a:t>
            </a:r>
            <a:r>
              <a:rPr lang="ar-SA" sz="2800" dirty="0">
                <a:cs typeface="B Koodak" pitchFamily="2" charset="-78"/>
              </a:rPr>
              <a:t>افزایش قابلیت بدن در ابتلا به بیماریهایی </a:t>
            </a:r>
            <a:r>
              <a:rPr lang="ar-SA" sz="2800" dirty="0" smtClean="0">
                <a:cs typeface="B Koodak" pitchFamily="2" charset="-78"/>
              </a:rPr>
              <a:t>چون</a:t>
            </a:r>
            <a:r>
              <a:rPr lang="fa-IR" sz="2800" dirty="0" smtClean="0">
                <a:cs typeface="B Koodak" pitchFamily="2" charset="-78"/>
              </a:rPr>
              <a:t> </a:t>
            </a:r>
            <a:r>
              <a:rPr lang="ar-SA" sz="2800" dirty="0" smtClean="0">
                <a:cs typeface="B Koodak" pitchFamily="2" charset="-78"/>
              </a:rPr>
              <a:t>سرماخوردگی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4" name="Picture 3" descr="b6ea7ad1c7e4562a869d6e67dda987fd.jpg"/>
          <p:cNvPicPr>
            <a:picLocks noChangeAspect="1"/>
          </p:cNvPicPr>
          <p:nvPr/>
        </p:nvPicPr>
        <p:blipFill>
          <a:blip r:embed="rId2">
            <a:grayscl/>
            <a:lum bright="10000" contrast="20000"/>
          </a:blip>
          <a:stretch>
            <a:fillRect/>
          </a:stretch>
        </p:blipFill>
        <p:spPr>
          <a:xfrm>
            <a:off x="357158" y="571480"/>
            <a:ext cx="289024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oise.jpg"/>
          <p:cNvPicPr>
            <a:picLocks noChangeAspect="1"/>
          </p:cNvPicPr>
          <p:nvPr/>
        </p:nvPicPr>
        <p:blipFill>
          <a:blip r:embed="rId2">
            <a:grayscl/>
            <a:lum bright="20000"/>
          </a:blip>
          <a:stretch>
            <a:fillRect/>
          </a:stretch>
        </p:blipFill>
        <p:spPr>
          <a:xfrm>
            <a:off x="214282" y="1643050"/>
            <a:ext cx="2714644" cy="2616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1600200"/>
            <a:ext cx="5614998" cy="3900502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dirty="0" smtClean="0">
                <a:cs typeface="B Koodak" pitchFamily="2" charset="-78"/>
              </a:rPr>
              <a:t>ا</a:t>
            </a:r>
            <a:r>
              <a:rPr lang="ar-SA" dirty="0" smtClean="0">
                <a:cs typeface="B Koodak" pitchFamily="2" charset="-78"/>
              </a:rPr>
              <a:t>گر </a:t>
            </a:r>
            <a:r>
              <a:rPr lang="ar-SA" dirty="0">
                <a:cs typeface="B Koodak" pitchFamily="2" charset="-78"/>
              </a:rPr>
              <a:t>سر و صدا به قدری بلند باشد که شما برای اینکه صحبت کنید مجبور به فریاد زدن شوید، اگر گوشتان زنگ میزند یا حس </a:t>
            </a:r>
            <a:r>
              <a:rPr lang="ar-SA" dirty="0" smtClean="0">
                <a:cs typeface="B Koodak" pitchFamily="2" charset="-78"/>
              </a:rPr>
              <a:t>می</a:t>
            </a:r>
            <a:r>
              <a:rPr lang="fa-IR" dirty="0" smtClean="0">
                <a:cs typeface="B Koodak" pitchFamily="2" charset="-78"/>
              </a:rPr>
              <a:t>‌</a:t>
            </a:r>
            <a:r>
              <a:rPr lang="ar-SA" dirty="0" smtClean="0">
                <a:cs typeface="B Koodak" pitchFamily="2" charset="-78"/>
              </a:rPr>
              <a:t>کنید </a:t>
            </a:r>
            <a:r>
              <a:rPr lang="ar-SA" dirty="0">
                <a:cs typeface="B Koodak" pitchFamily="2" charset="-78"/>
              </a:rPr>
              <a:t>صدا در گوشتان میپیچد، باید بدانید که صدا بیش از حد بلند و خطرناک است</a:t>
            </a:r>
            <a:r>
              <a:rPr lang="en-US" dirty="0">
                <a:cs typeface="B Koodak" pitchFamily="2" charset="-78"/>
              </a:rPr>
              <a:t>. </a:t>
            </a:r>
            <a:endParaRPr lang="en-US" dirty="0" smtClean="0">
              <a:cs typeface="B Koodak" pitchFamily="2" charset="-78"/>
            </a:endParaRPr>
          </a:p>
          <a:p>
            <a:pPr>
              <a:buNone/>
            </a:pPr>
            <a:r>
              <a:rPr lang="en-US" dirty="0">
                <a:cs typeface="B Koodak" pitchFamily="2" charset="-78"/>
              </a:rPr>
              <a:t> 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956816">
            <a:off x="-24403" y="1399011"/>
            <a:ext cx="6257940" cy="2971808"/>
          </a:xfrm>
        </p:spPr>
        <p:txBody>
          <a:bodyPr/>
          <a:lstStyle/>
          <a:p>
            <a:pPr algn="ctr" rtl="1">
              <a:buNone/>
            </a:pPr>
            <a:r>
              <a:rPr lang="ar-SA" dirty="0">
                <a:cs typeface="B Koodak" pitchFamily="2" charset="-78"/>
              </a:rPr>
              <a:t>صداي مداوم باعث افزايش هورمون‌هاي آدرنالين و كورتيزول خون مي‌شود. آدرنالين موجب افزايش ضربان قلب و هورمون كورتيزول موجب افزايش استرس و اضطراب در فرد مي‌شود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871008">
            <a:off x="4634220" y="3132882"/>
            <a:ext cx="3677916" cy="267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-02F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00694" y="500042"/>
            <a:ext cx="3024192" cy="30241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841668">
            <a:off x="293700" y="2222398"/>
            <a:ext cx="7829576" cy="1900238"/>
          </a:xfrm>
        </p:spPr>
        <p:txBody>
          <a:bodyPr/>
          <a:lstStyle/>
          <a:p>
            <a:pPr algn="ctr" rtl="1">
              <a:buNone/>
            </a:pPr>
            <a:r>
              <a:rPr lang="fa-IR" dirty="0" smtClean="0">
                <a:cs typeface="B Koodak" pitchFamily="2" charset="-78"/>
              </a:rPr>
              <a:t>استفاده از هدفون با صداي زياد، به اندازه صداي موتور جت از فاصله 300 متري به گوش آسيب مي‌رساند.</a:t>
            </a:r>
          </a:p>
          <a:p>
            <a:pPr algn="ctr" rtl="1">
              <a:buNone/>
            </a:pPr>
            <a:r>
              <a:rPr lang="fa-IR" dirty="0" smtClean="0">
                <a:cs typeface="B Koodak" pitchFamily="2" charset="-78"/>
              </a:rPr>
              <a:t>يعني بيش از 20 دسي‌بل بالاتر از حداكثرآستانه شنوايي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5" name="Picture 4" descr="f14-001_thumb.jpg"/>
          <p:cNvPicPr>
            <a:picLocks noChangeAspect="1"/>
          </p:cNvPicPr>
          <p:nvPr/>
        </p:nvPicPr>
        <p:blipFill>
          <a:blip r:embed="rId3">
            <a:grayscl/>
            <a:lum bright="20000" contrast="20000"/>
          </a:blip>
          <a:stretch>
            <a:fillRect/>
          </a:stretch>
        </p:blipFill>
        <p:spPr>
          <a:xfrm>
            <a:off x="642911" y="3214686"/>
            <a:ext cx="2542096" cy="338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oise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214422"/>
            <a:ext cx="3335399" cy="32147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82" y="1285861"/>
            <a:ext cx="5757874" cy="3143272"/>
          </a:xfrm>
        </p:spPr>
        <p:txBody>
          <a:bodyPr/>
          <a:lstStyle/>
          <a:p>
            <a:pPr algn="ctr" rtl="1">
              <a:buNone/>
            </a:pPr>
            <a:r>
              <a:rPr lang="ar-SA" dirty="0">
                <a:cs typeface="B Koodak" pitchFamily="2" charset="-78"/>
              </a:rPr>
              <a:t>ترقه ها، هد ست ها و هد فن ها، موتور سيكلت ها واسباب بازيهاي پر سر و صدا همگي بيش از 90 دسي بل سر و صدا توليد ميكنند و براي سلامت شنوايي مضر ميباشند.</a:t>
            </a:r>
          </a:p>
          <a:p>
            <a:endParaRPr lang="en-US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571480"/>
            <a:ext cx="6786578" cy="1357322"/>
          </a:xfrm>
        </p:spPr>
        <p:txBody>
          <a:bodyPr/>
          <a:lstStyle/>
          <a:p>
            <a:pPr algn="ctr" rtl="1">
              <a:buNone/>
            </a:pPr>
            <a:r>
              <a:rPr lang="ar-SA" sz="4000" dirty="0">
                <a:cs typeface="B Koodak" pitchFamily="2" charset="-78"/>
              </a:rPr>
              <a:t>ساليانه 3 ميليون نفر در اثر آلودگي هوا جان خود را از دست مي دهند  </a:t>
            </a:r>
            <a:endParaRPr lang="en-US" sz="4000" dirty="0">
              <a:cs typeface="B Koodak" pitchFamily="2" charset="-78"/>
            </a:endParaRP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>
            <a:grayscl/>
            <a:lum bright="10000"/>
          </a:blip>
          <a:stretch>
            <a:fillRect/>
          </a:stretch>
        </p:blipFill>
        <p:spPr>
          <a:xfrm>
            <a:off x="1500166" y="2000240"/>
            <a:ext cx="6000760" cy="409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1142984"/>
            <a:ext cx="3971924" cy="4000528"/>
          </a:xfrm>
        </p:spPr>
        <p:txBody>
          <a:bodyPr/>
          <a:lstStyle/>
          <a:p>
            <a:pPr algn="ctr" rtl="1">
              <a:buNone/>
            </a:pPr>
            <a:r>
              <a:rPr lang="ar-SA" sz="3600" dirty="0">
                <a:cs typeface="B Koodak" pitchFamily="2" charset="-78"/>
              </a:rPr>
              <a:t>هر گاه از مقدار لایه ازن ، 10 درصد کم شود،</a:t>
            </a:r>
            <a:r>
              <a:rPr lang="en-US" sz="3600" dirty="0">
                <a:cs typeface="B Koodak" pitchFamily="2" charset="-78"/>
              </a:rPr>
              <a:t> </a:t>
            </a:r>
            <a:r>
              <a:rPr lang="ar-SA" sz="3600" dirty="0">
                <a:cs typeface="B Koodak" pitchFamily="2" charset="-78"/>
              </a:rPr>
              <a:t>مقدار تابشی که به سطح زمین می‌رسد تا 20 درصد افزایش </a:t>
            </a:r>
            <a:r>
              <a:rPr lang="ar-SA" sz="3600" dirty="0" smtClean="0">
                <a:cs typeface="B Koodak" pitchFamily="2" charset="-78"/>
              </a:rPr>
              <a:t>می‌یابد</a:t>
            </a:r>
            <a:r>
              <a:rPr lang="fa-IR" sz="3600" dirty="0" smtClean="0">
                <a:cs typeface="B Koodak" pitchFamily="2" charset="-78"/>
              </a:rPr>
              <a:t>.</a:t>
            </a:r>
            <a:endParaRPr lang="en-US" sz="3600" dirty="0">
              <a:cs typeface="B Koodak" pitchFamily="2" charset="-78"/>
            </a:endParaRP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01-04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42910" y="928670"/>
            <a:ext cx="3992570" cy="390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grayscl/>
            <a:lum bright="64000"/>
          </a:blip>
          <a:stretch>
            <a:fillRect/>
          </a:stretch>
        </p:blipFill>
        <p:spPr>
          <a:xfrm>
            <a:off x="2143108" y="714356"/>
            <a:ext cx="4786346" cy="47384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286412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dirty="0">
                <a:cs typeface="B Nazanin" pitchFamily="2" charset="-78"/>
              </a:rPr>
              <a:t>آژانس حفاظت </a:t>
            </a:r>
            <a:r>
              <a:rPr lang="fa-IR" sz="3600" dirty="0" smtClean="0">
                <a:cs typeface="B Nazanin" pitchFamily="2" charset="-78"/>
              </a:rPr>
              <a:t>از </a:t>
            </a:r>
            <a:r>
              <a:rPr lang="fa-IR" sz="3600" dirty="0">
                <a:cs typeface="B Nazanin" pitchFamily="2" charset="-78"/>
              </a:rPr>
              <a:t>محيط زيست دريافته است كه هواي بعضي از ادارات آمريكا 100 بار آلوده تر از هواي بيرون از ادراه است ! دليل اصلي حدود نيمي از اين آلودگيها ، تهويه ضعيف هوا داخل ساختمان است . علت نيمي ديگر از اين آلودگي </a:t>
            </a:r>
            <a:r>
              <a:rPr lang="fa-IR" sz="3600" dirty="0" smtClean="0">
                <a:cs typeface="B Nazanin" pitchFamily="2" charset="-78"/>
              </a:rPr>
              <a:t>عبارتند از: </a:t>
            </a:r>
            <a:r>
              <a:rPr lang="fa-IR" sz="3600" dirty="0">
                <a:cs typeface="B Nazanin" pitchFamily="2" charset="-78"/>
              </a:rPr>
              <a:t>منابع خاص مثل دستگاه كپي ؛ كابل هاي تلفن و برق ؛ كپكها و ميكربهايي كه در دستگاه تهويه مطبوع و كانالهاي ان يافت مي شوند ، مواد شوينده ، دود سيگار ؛ قالي ، رنگها و بتونه هاي لاتكس كه براي درز گيري بكار مي </a:t>
            </a:r>
            <a:r>
              <a:rPr lang="fa-IR" sz="3600" dirty="0" smtClean="0">
                <a:cs typeface="B Nazanin" pitchFamily="2" charset="-78"/>
              </a:rPr>
              <a:t>روند. </a:t>
            </a:r>
            <a:endParaRPr lang="en-US" sz="3600" dirty="0">
              <a:cs typeface="B Nazanin" pitchFamily="2" charset="-78"/>
            </a:endParaRPr>
          </a:p>
          <a:p>
            <a:endParaRPr lang="en-US" sz="36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تصویر"/>
          <p:cNvPicPr/>
          <p:nvPr/>
        </p:nvPicPr>
        <p:blipFill>
          <a:blip r:embed="rId2">
            <a:grayscl/>
            <a:lum bright="20000"/>
          </a:blip>
          <a:srcRect/>
          <a:stretch>
            <a:fillRect/>
          </a:stretch>
        </p:blipFill>
        <p:spPr bwMode="auto">
          <a:xfrm>
            <a:off x="5429256" y="85723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77526">
            <a:off x="1021789" y="2491662"/>
            <a:ext cx="6829444" cy="1487937"/>
          </a:xfrm>
        </p:spPr>
        <p:txBody>
          <a:bodyPr/>
          <a:lstStyle/>
          <a:p>
            <a:pPr algn="ctr" rtl="1">
              <a:buNone/>
            </a:pPr>
            <a:r>
              <a:rPr lang="ar-SA" dirty="0">
                <a:cs typeface="B Koodak" pitchFamily="2" charset="-78"/>
              </a:rPr>
              <a:t>دانش آموزان در زمانهاي</a:t>
            </a:r>
            <a:r>
              <a:rPr lang="en-US" dirty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آلودگي هوا بايد بيشتر مايعات، شير، سبزي و ميوه مصرف كنند</a:t>
            </a:r>
            <a:r>
              <a:rPr lang="en-US" dirty="0">
                <a:cs typeface="B Koodak" pitchFamily="2" charset="-78"/>
              </a:rPr>
              <a:t>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gm_foods.jpg"/>
          <p:cNvPicPr>
            <a:picLocks noChangeAspect="1"/>
          </p:cNvPicPr>
          <p:nvPr/>
        </p:nvPicPr>
        <p:blipFill>
          <a:blip r:embed="rId3">
            <a:grayscl/>
            <a:lum bright="30000"/>
          </a:blip>
          <a:stretch>
            <a:fillRect/>
          </a:stretch>
        </p:blipFill>
        <p:spPr>
          <a:xfrm>
            <a:off x="714348" y="3429000"/>
            <a:ext cx="2889993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03083">
            <a:off x="72317" y="1043126"/>
            <a:ext cx="6280330" cy="1471610"/>
          </a:xfrm>
        </p:spPr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fa-IR" dirty="0" smtClean="0">
                <a:cs typeface="B Koodak" pitchFamily="2" charset="-78"/>
              </a:rPr>
              <a:t>هركدام از ما سالانه به‌طور ميانگين بيش از </a:t>
            </a:r>
            <a:r>
              <a:rPr lang="fa-IR" sz="5400" dirty="0" smtClean="0">
                <a:cs typeface="B Jadid" pitchFamily="2" charset="-78"/>
              </a:rPr>
              <a:t>240 كيلوگرم </a:t>
            </a:r>
            <a:r>
              <a:rPr lang="fa-IR" dirty="0" smtClean="0">
                <a:cs typeface="B Koodak" pitchFamily="2" charset="-78"/>
              </a:rPr>
              <a:t>زباله توليد مي‌كنيم.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rececle4.jpg"/>
          <p:cNvPicPr>
            <a:picLocks noChangeAspect="1"/>
          </p:cNvPicPr>
          <p:nvPr/>
        </p:nvPicPr>
        <p:blipFill>
          <a:blip r:embed="rId2">
            <a:grayscl/>
            <a:lum bright="20000" contrast="30000"/>
          </a:blip>
          <a:stretch>
            <a:fillRect/>
          </a:stretch>
        </p:blipFill>
        <p:spPr>
          <a:xfrm rot="1248752">
            <a:off x="3869666" y="2634718"/>
            <a:ext cx="3674899" cy="275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6772268" cy="2214578"/>
          </a:xfrm>
        </p:spPr>
        <p:txBody>
          <a:bodyPr>
            <a:noAutofit/>
          </a:bodyPr>
          <a:lstStyle/>
          <a:p>
            <a:pPr algn="l" rtl="1"/>
            <a:r>
              <a:rPr lang="fa-IR" dirty="0">
                <a:cs typeface="B Koodak" pitchFamily="2" charset="-78"/>
              </a:rPr>
              <a:t>براي مطالعه در زمانهاي طولاني‌، </a:t>
            </a:r>
            <a:r>
              <a:rPr lang="fa-IR" dirty="0" smtClean="0">
                <a:cs typeface="B Koodak" pitchFamily="2" charset="-78"/>
              </a:rPr>
              <a:t/>
            </a:r>
            <a:br>
              <a:rPr lang="fa-IR" dirty="0" smtClean="0">
                <a:cs typeface="B Koodak" pitchFamily="2" charset="-78"/>
              </a:rPr>
            </a:br>
            <a:r>
              <a:rPr lang="fa-IR" dirty="0" smtClean="0">
                <a:cs typeface="B Koodak" pitchFamily="2" charset="-78"/>
              </a:rPr>
              <a:t>بهتر </a:t>
            </a:r>
            <a:r>
              <a:rPr lang="fa-IR" dirty="0">
                <a:cs typeface="B Koodak" pitchFamily="2" charset="-78"/>
              </a:rPr>
              <a:t>است از نور زرد استفاده كنيد.</a:t>
            </a:r>
            <a:br>
              <a:rPr lang="fa-IR" dirty="0">
                <a:cs typeface="B Koodak" pitchFamily="2" charset="-78"/>
              </a:rPr>
            </a:br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57.gif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786578" y="1071546"/>
            <a:ext cx="200633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11694">
            <a:off x="2748210" y="1314945"/>
            <a:ext cx="6009162" cy="2221548"/>
          </a:xfrm>
        </p:spPr>
        <p:txBody>
          <a:bodyPr/>
          <a:lstStyle/>
          <a:p>
            <a:pPr algn="ctr" rtl="1">
              <a:buNone/>
            </a:pPr>
            <a:r>
              <a:rPr lang="ar-SA" dirty="0">
                <a:cs typeface="B Koodak" pitchFamily="2" charset="-78"/>
              </a:rPr>
              <a:t>باکنترل و دفع صحيح بهداشتي زباله حدود 90 درصد از مگسها ، حدود 65</a:t>
            </a:r>
            <a:r>
              <a:rPr lang="en-US" dirty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درصد از موشها را ميتوان تحت کنترل درآورد</a:t>
            </a:r>
            <a:endParaRPr lang="en-US" dirty="0" smtClean="0">
              <a:cs typeface="B Koodak" pitchFamily="2" charset="-78"/>
            </a:endParaRP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08047d6e918317636f467635f0b868a8.jpg"/>
          <p:cNvPicPr>
            <a:picLocks noChangeAspect="1"/>
          </p:cNvPicPr>
          <p:nvPr/>
        </p:nvPicPr>
        <p:blipFill>
          <a:blip r:embed="rId2">
            <a:grayscl/>
            <a:lum bright="20000"/>
          </a:blip>
          <a:stretch>
            <a:fillRect/>
          </a:stretch>
        </p:blipFill>
        <p:spPr>
          <a:xfrm rot="20388735">
            <a:off x="1051899" y="2121647"/>
            <a:ext cx="223243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1500175"/>
            <a:ext cx="5186370" cy="2571767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dirty="0">
                <a:cs typeface="B Koodak" pitchFamily="2" charset="-78"/>
              </a:rPr>
              <a:t>بهترين نور براي روشنايي اتاق مطالعه، تركيبي از نور زرد و سفيد است.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0,,1378544_1,00.jpg"/>
          <p:cNvPicPr>
            <a:picLocks noChangeAspect="1"/>
          </p:cNvPicPr>
          <p:nvPr/>
        </p:nvPicPr>
        <p:blipFill>
          <a:blip r:embed="rId2">
            <a:grayscl/>
            <a:lum bright="30000"/>
          </a:blip>
          <a:stretch>
            <a:fillRect/>
          </a:stretch>
        </p:blipFill>
        <p:spPr>
          <a:xfrm>
            <a:off x="214282" y="1214422"/>
            <a:ext cx="328413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857232"/>
            <a:ext cx="4900618" cy="3714776"/>
          </a:xfrm>
        </p:spPr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fa-IR" sz="4800" dirty="0">
                <a:cs typeface="B Koodak" pitchFamily="2" charset="-78"/>
              </a:rPr>
              <a:t>دماي اتاقي كه در آن مطالعه مي‌كنيد بايد به‌حدي باشد كه مختصري احساس خنكي كنيد.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kid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06265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91430">
            <a:off x="305677" y="1942976"/>
            <a:ext cx="4686304" cy="3471874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dirty="0">
                <a:cs typeface="B Koodak" pitchFamily="2" charset="-78"/>
              </a:rPr>
              <a:t>اتاق به‌هم ريخته، باعث ايجاد خستگي در شما مي‌شود. سعي كنيد در اتاقتان همه‌چيز سر جاي خود باشد.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10049415.jpg"/>
          <p:cNvPicPr>
            <a:picLocks noChangeAspect="1"/>
          </p:cNvPicPr>
          <p:nvPr/>
        </p:nvPicPr>
        <p:blipFill>
          <a:blip r:embed="rId2">
            <a:grayscl/>
            <a:lum bright="10000"/>
          </a:blip>
          <a:stretch>
            <a:fillRect/>
          </a:stretch>
        </p:blipFill>
        <p:spPr>
          <a:xfrm rot="1838581">
            <a:off x="4688282" y="1156390"/>
            <a:ext cx="3637894" cy="285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271311">
            <a:off x="2782266" y="2437676"/>
            <a:ext cx="5857884" cy="147002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Koodak" pitchFamily="2" charset="-78"/>
              </a:rPr>
              <a:t>اگر به‌مدت طولاني در اتاقتان از كامپيوتر استفاده مي‌كنيد،‌حتماً گوشه پنجره را بازگذاريد تا هوا در گردش باشد.</a:t>
            </a:r>
            <a:br>
              <a:rPr lang="fa-IR" dirty="0">
                <a:cs typeface="B Koodak" pitchFamily="2" charset="-78"/>
              </a:rPr>
            </a:br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NURSCOMP.WMF"/>
          <p:cNvPicPr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28596" y="1285860"/>
            <a:ext cx="271464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00201"/>
            <a:ext cx="4829180" cy="1900238"/>
          </a:xfrm>
        </p:spPr>
        <p:txBody>
          <a:bodyPr/>
          <a:lstStyle/>
          <a:p>
            <a:pPr algn="ctr" rtl="1">
              <a:buNone/>
            </a:pPr>
            <a:r>
              <a:rPr lang="fa-IR" dirty="0">
                <a:cs typeface="B Koodak" pitchFamily="2" charset="-78"/>
              </a:rPr>
              <a:t>نمايشگر رايانه را طوري در اتاقتان قرار دهيد كه پشت به نور و پنجره باشد.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story_eyes_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3143274" cy="242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602952">
            <a:off x="201288" y="1287861"/>
            <a:ext cx="5329246" cy="2185990"/>
          </a:xfrm>
        </p:spPr>
        <p:txBody>
          <a:bodyPr/>
          <a:lstStyle/>
          <a:p>
            <a:pPr algn="ctr" rtl="1">
              <a:buNone/>
            </a:pPr>
            <a:r>
              <a:rPr lang="fa-IR" sz="4000" dirty="0">
                <a:cs typeface="B Koodak" pitchFamily="2" charset="-78"/>
              </a:rPr>
              <a:t>40%‌مردم در معرض مقادير خطرناكي از آلودگي صوتي قرار دارند.</a:t>
            </a:r>
          </a:p>
          <a:p>
            <a:endParaRPr lang="en-US" dirty="0">
              <a:cs typeface="B Koodak" pitchFamily="2" charset="-78"/>
            </a:endParaRPr>
          </a:p>
        </p:txBody>
      </p:sp>
      <p:pic>
        <p:nvPicPr>
          <p:cNvPr id="5" name="Picture 4" descr="0,,1733187_1,00.jpg"/>
          <p:cNvPicPr>
            <a:picLocks noChangeAspect="1"/>
          </p:cNvPicPr>
          <p:nvPr/>
        </p:nvPicPr>
        <p:blipFill>
          <a:blip r:embed="rId2">
            <a:grayscl/>
            <a:lum bright="40000" contrast="40000"/>
          </a:blip>
          <a:stretch>
            <a:fillRect/>
          </a:stretch>
        </p:blipFill>
        <p:spPr>
          <a:xfrm rot="1526828">
            <a:off x="3837349" y="2635251"/>
            <a:ext cx="4346650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1705">
            <a:off x="3450568" y="1381106"/>
            <a:ext cx="5614998" cy="2543180"/>
          </a:xfrm>
        </p:spPr>
        <p:txBody>
          <a:bodyPr/>
          <a:lstStyle/>
          <a:p>
            <a:pPr algn="ctr" rtl="1">
              <a:buNone/>
            </a:pPr>
            <a:r>
              <a:rPr lang="fa-IR" u="sng" dirty="0">
                <a:cs typeface="B Koodak" pitchFamily="2" charset="-78"/>
              </a:rPr>
              <a:t>نروژ- سال 1992</a:t>
            </a:r>
          </a:p>
          <a:p>
            <a:pPr algn="ctr" rtl="1">
              <a:buNone/>
            </a:pPr>
            <a:r>
              <a:rPr lang="fa-IR" dirty="0">
                <a:cs typeface="B Koodak" pitchFamily="2" charset="-78"/>
              </a:rPr>
              <a:t>هزينه تحميل‌شده در اثر آلودگي هوا، معادل 88 تا 541 دلار به‌ازاي هر نفر در سال برآورد شده است.</a:t>
            </a:r>
          </a:p>
        </p:txBody>
      </p:sp>
      <p:pic>
        <p:nvPicPr>
          <p:cNvPr id="4" name="Picture 3" descr="Air20Pollution201.jpg"/>
          <p:cNvPicPr>
            <a:picLocks noChangeAspect="1"/>
          </p:cNvPicPr>
          <p:nvPr/>
        </p:nvPicPr>
        <p:blipFill>
          <a:blip r:embed="rId2">
            <a:grayscl/>
            <a:lum bright="20000"/>
          </a:blip>
          <a:stretch>
            <a:fillRect/>
          </a:stretch>
        </p:blipFill>
        <p:spPr>
          <a:xfrm rot="19883311">
            <a:off x="790810" y="2903648"/>
            <a:ext cx="4169360" cy="272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487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براي مطالعه در زمانهاي طولاني‌،  بهتر است از نور زرد استفاده كنيد. </vt:lpstr>
      <vt:lpstr>Slide 3</vt:lpstr>
      <vt:lpstr>Slide 4</vt:lpstr>
      <vt:lpstr>Slide 5</vt:lpstr>
      <vt:lpstr>اگر به‌مدت طولاني در اتاقتان از كامپيوتر استفاده مي‌كنيد،‌حتماً گوشه پنجره را بازگذاريد تا هوا در گردش باشد. </vt:lpstr>
      <vt:lpstr>Slide 7</vt:lpstr>
      <vt:lpstr>Slide 8</vt:lpstr>
      <vt:lpstr>Slide 9</vt:lpstr>
      <vt:lpstr>اثرات آلودگي صوتي در محيط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براي مطالعه در زمانهاي طولاني‌، بهتر است از نور زرد استفاده كنيد. </dc:title>
  <dc:creator>User</dc:creator>
  <cp:lastModifiedBy>User</cp:lastModifiedBy>
  <cp:revision>16</cp:revision>
  <dcterms:created xsi:type="dcterms:W3CDTF">2008-03-02T04:16:34Z</dcterms:created>
  <dcterms:modified xsi:type="dcterms:W3CDTF">2008-03-02T08:07:08Z</dcterms:modified>
</cp:coreProperties>
</file>